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70" r:id="rId4"/>
    <p:sldId id="258" r:id="rId5"/>
    <p:sldId id="275" r:id="rId6"/>
    <p:sldId id="261" r:id="rId7"/>
    <p:sldId id="263" r:id="rId8"/>
    <p:sldId id="276" r:id="rId9"/>
    <p:sldId id="271" r:id="rId10"/>
    <p:sldId id="272" r:id="rId11"/>
    <p:sldId id="273"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9BE1CC-5F45-4EEC-87F9-BF3CA7F20479}" v="8" dt="2025-02-25T16:42:22.156"/>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akaran P" userId="230886b0af149de9" providerId="LiveId" clId="{BE16DF0A-0F1A-4B9B-9FC5-AA566E8F5193}"/>
    <pc:docChg chg="custSel addSld modSld">
      <pc:chgData name="Prabhakaran P" userId="230886b0af149de9" providerId="LiveId" clId="{BE16DF0A-0F1A-4B9B-9FC5-AA566E8F5193}" dt="2025-02-26T12:04:41.221" v="94" actId="14100"/>
      <pc:docMkLst>
        <pc:docMk/>
      </pc:docMkLst>
      <pc:sldChg chg="modSp mod">
        <pc:chgData name="Prabhakaran P" userId="230886b0af149de9" providerId="LiveId" clId="{BE16DF0A-0F1A-4B9B-9FC5-AA566E8F5193}" dt="2025-02-26T12:04:41.221" v="94" actId="14100"/>
        <pc:sldMkLst>
          <pc:docMk/>
          <pc:sldMk cId="3054405241" sldId="264"/>
        </pc:sldMkLst>
        <pc:spChg chg="mod">
          <ac:chgData name="Prabhakaran P" userId="230886b0af149de9" providerId="LiveId" clId="{BE16DF0A-0F1A-4B9B-9FC5-AA566E8F5193}" dt="2025-02-26T12:04:41.221" v="94" actId="14100"/>
          <ac:spMkLst>
            <pc:docMk/>
            <pc:sldMk cId="3054405241" sldId="264"/>
            <ac:spMk id="2" creationId="{EB432E28-9C44-484E-7F12-C0B842890018}"/>
          </ac:spMkLst>
        </pc:spChg>
      </pc:sldChg>
      <pc:sldChg chg="addSp delSp modSp add mod">
        <pc:chgData name="Prabhakaran P" userId="230886b0af149de9" providerId="LiveId" clId="{BE16DF0A-0F1A-4B9B-9FC5-AA566E8F5193}" dt="2025-02-26T12:04:10.201" v="46" actId="20577"/>
        <pc:sldMkLst>
          <pc:docMk/>
          <pc:sldMk cId="2761456154" sldId="274"/>
        </pc:sldMkLst>
        <pc:spChg chg="mod">
          <ac:chgData name="Prabhakaran P" userId="230886b0af149de9" providerId="LiveId" clId="{BE16DF0A-0F1A-4B9B-9FC5-AA566E8F5193}" dt="2025-02-26T12:04:10.201" v="46" actId="20577"/>
          <ac:spMkLst>
            <pc:docMk/>
            <pc:sldMk cId="2761456154" sldId="274"/>
            <ac:spMk id="2" creationId="{F48D59B9-1101-A0D3-E6A6-4C0A314739FA}"/>
          </ac:spMkLst>
        </pc:spChg>
        <pc:picChg chg="del">
          <ac:chgData name="Prabhakaran P" userId="230886b0af149de9" providerId="LiveId" clId="{BE16DF0A-0F1A-4B9B-9FC5-AA566E8F5193}" dt="2025-02-26T12:03:44.575" v="1" actId="478"/>
          <ac:picMkLst>
            <pc:docMk/>
            <pc:sldMk cId="2761456154" sldId="274"/>
            <ac:picMk id="4" creationId="{97B48117-B81D-C3A7-EF77-0AB413933FC8}"/>
          </ac:picMkLst>
        </pc:picChg>
        <pc:picChg chg="add mod">
          <ac:chgData name="Prabhakaran P" userId="230886b0af149de9" providerId="LiveId" clId="{BE16DF0A-0F1A-4B9B-9FC5-AA566E8F5193}" dt="2025-02-26T12:03:56.058" v="5" actId="1076"/>
          <ac:picMkLst>
            <pc:docMk/>
            <pc:sldMk cId="2761456154" sldId="274"/>
            <ac:picMk id="5" creationId="{1B917D21-5112-5721-6A09-5E0473DA06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649429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1E47A-3813-4002-AA6B-5E350434C2A1}"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3239480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3263121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907316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2101522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2204108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824041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1340150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219398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335749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1E47A-3813-4002-AA6B-5E350434C2A1}" type="datetimeFigureOut">
              <a:rPr lang="en-IN" smtClean="0"/>
              <a:t>10-07-2025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93598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71E47A-3813-4002-AA6B-5E350434C2A1}"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113515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71E47A-3813-4002-AA6B-5E350434C2A1}" type="datetimeFigureOut">
              <a:rPr lang="en-IN" smtClean="0"/>
              <a:t>10-07-2025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66399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71E47A-3813-4002-AA6B-5E350434C2A1}" type="datetimeFigureOut">
              <a:rPr lang="en-IN" smtClean="0"/>
              <a:t>10-07-2025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3462608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1E47A-3813-4002-AA6B-5E350434C2A1}" type="datetimeFigureOut">
              <a:rPr lang="en-IN" smtClean="0"/>
              <a:t>10-07-2025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7015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1E47A-3813-4002-AA6B-5E350434C2A1}"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87452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1E47A-3813-4002-AA6B-5E350434C2A1}" type="datetimeFigureOut">
              <a:rPr lang="en-IN" smtClean="0"/>
              <a:t>10-07-2025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DAB8AC-D136-459A-AABA-B020E78057B5}" type="slidenum">
              <a:rPr lang="en-IN" smtClean="0"/>
              <a:t>‹#›</a:t>
            </a:fld>
            <a:endParaRPr lang="en-IN"/>
          </a:p>
        </p:txBody>
      </p:sp>
    </p:spTree>
    <p:extLst>
      <p:ext uri="{BB962C8B-B14F-4D97-AF65-F5344CB8AC3E}">
        <p14:creationId xmlns:p14="http://schemas.microsoft.com/office/powerpoint/2010/main" val="292735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71E47A-3813-4002-AA6B-5E350434C2A1}" type="datetimeFigureOut">
              <a:rPr lang="en-IN" smtClean="0"/>
              <a:t>10-07-2025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DAB8AC-D136-459A-AABA-B020E78057B5}" type="slidenum">
              <a:rPr lang="en-IN" smtClean="0"/>
              <a:t>‹#›</a:t>
            </a:fld>
            <a:endParaRPr lang="en-IN"/>
          </a:p>
        </p:txBody>
      </p:sp>
    </p:spTree>
    <p:extLst>
      <p:ext uri="{BB962C8B-B14F-4D97-AF65-F5344CB8AC3E}">
        <p14:creationId xmlns:p14="http://schemas.microsoft.com/office/powerpoint/2010/main" val="323030459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DC52-48DE-8593-E129-2AF6C58A35E6}"/>
              </a:ext>
            </a:extLst>
          </p:cNvPr>
          <p:cNvSpPr>
            <a:spLocks noGrp="1"/>
          </p:cNvSpPr>
          <p:nvPr>
            <p:ph type="ctrTitle"/>
          </p:nvPr>
        </p:nvSpPr>
        <p:spPr>
          <a:xfrm>
            <a:off x="766916" y="685801"/>
            <a:ext cx="11110452" cy="2616199"/>
          </a:xfrm>
        </p:spPr>
        <p:txBody>
          <a:bodyPr>
            <a:normAutofit/>
          </a:bodyPr>
          <a:lstStyle/>
          <a:p>
            <a:r>
              <a:rPr lang="en-IN" b="1" dirty="0"/>
              <a:t>Multiclass Fish Image Classification</a:t>
            </a:r>
            <a:endParaRPr lang="en-IN" sz="4800" dirty="0"/>
          </a:p>
        </p:txBody>
      </p:sp>
      <p:sp>
        <p:nvSpPr>
          <p:cNvPr id="3" name="Subtitle 2">
            <a:extLst>
              <a:ext uri="{FF2B5EF4-FFF2-40B4-BE49-F238E27FC236}">
                <a16:creationId xmlns:a16="http://schemas.microsoft.com/office/drawing/2014/main" id="{AD697B3C-F573-73AB-04D9-C803003F85B6}"/>
              </a:ext>
            </a:extLst>
          </p:cNvPr>
          <p:cNvSpPr>
            <a:spLocks noGrp="1"/>
          </p:cNvSpPr>
          <p:nvPr>
            <p:ph type="subTitle" idx="1"/>
          </p:nvPr>
        </p:nvSpPr>
        <p:spPr>
          <a:xfrm>
            <a:off x="4889723" y="4783665"/>
            <a:ext cx="6987645" cy="1388534"/>
          </a:xfrm>
        </p:spPr>
        <p:txBody>
          <a:bodyPr/>
          <a:lstStyle/>
          <a:p>
            <a:r>
              <a:rPr lang="en-IN" dirty="0"/>
              <a:t>Presented by</a:t>
            </a:r>
          </a:p>
          <a:p>
            <a:r>
              <a:rPr lang="en-IN" dirty="0" err="1"/>
              <a:t>Priyadharshini</a:t>
            </a:r>
            <a:r>
              <a:rPr lang="en-IN" dirty="0"/>
              <a:t> S</a:t>
            </a:r>
          </a:p>
        </p:txBody>
      </p:sp>
    </p:spTree>
    <p:extLst>
      <p:ext uri="{BB962C8B-B14F-4D97-AF65-F5344CB8AC3E}">
        <p14:creationId xmlns:p14="http://schemas.microsoft.com/office/powerpoint/2010/main" val="3973845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FF3CE-623E-75BB-3959-50F60D17D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97FC8-7FEC-C54C-743A-717F3C6234BA}"/>
              </a:ext>
            </a:extLst>
          </p:cNvPr>
          <p:cNvSpPr>
            <a:spLocks noGrp="1"/>
          </p:cNvSpPr>
          <p:nvPr>
            <p:ph type="title"/>
          </p:nvPr>
        </p:nvSpPr>
        <p:spPr>
          <a:xfrm>
            <a:off x="1586700" y="0"/>
            <a:ext cx="7326943" cy="1371600"/>
          </a:xfrm>
        </p:spPr>
        <p:txBody>
          <a:bodyPr anchor="ctr"/>
          <a:lstStyle/>
          <a:p>
            <a:pPr algn="l"/>
            <a:r>
              <a:rPr lang="en-IN" sz="1800" b="1" dirty="0">
                <a:solidFill>
                  <a:srgbClr val="000000"/>
                </a:solidFill>
                <a:latin typeface="Arial" panose="020B0604020202020204" pitchFamily="34" charset="0"/>
              </a:rPr>
              <a:t>Pre-trained models &amp; Comparison</a:t>
            </a:r>
            <a:endParaRPr lang="en-IN" dirty="0"/>
          </a:p>
        </p:txBody>
      </p:sp>
      <p:pic>
        <p:nvPicPr>
          <p:cNvPr id="3" name="Picture 2">
            <a:extLst>
              <a:ext uri="{FF2B5EF4-FFF2-40B4-BE49-F238E27FC236}">
                <a16:creationId xmlns:a16="http://schemas.microsoft.com/office/drawing/2014/main" id="{912A9BF6-AAC8-B3CC-9620-E5490C03333E}"/>
              </a:ext>
            </a:extLst>
          </p:cNvPr>
          <p:cNvPicPr>
            <a:picLocks noChangeAspect="1"/>
          </p:cNvPicPr>
          <p:nvPr/>
        </p:nvPicPr>
        <p:blipFill>
          <a:blip r:embed="rId2"/>
          <a:stretch>
            <a:fillRect/>
          </a:stretch>
        </p:blipFill>
        <p:spPr>
          <a:xfrm>
            <a:off x="1824098" y="1007808"/>
            <a:ext cx="10118293" cy="5147185"/>
          </a:xfrm>
          <a:prstGeom prst="rect">
            <a:avLst/>
          </a:prstGeom>
        </p:spPr>
      </p:pic>
    </p:spTree>
    <p:extLst>
      <p:ext uri="{BB962C8B-B14F-4D97-AF65-F5344CB8AC3E}">
        <p14:creationId xmlns:p14="http://schemas.microsoft.com/office/powerpoint/2010/main" val="29110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58886-0E5C-8ADA-E00E-C85BAA865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19055-4825-2EC8-866A-587E8CC49614}"/>
              </a:ext>
            </a:extLst>
          </p:cNvPr>
          <p:cNvSpPr>
            <a:spLocks noGrp="1"/>
          </p:cNvSpPr>
          <p:nvPr>
            <p:ph type="title"/>
          </p:nvPr>
        </p:nvSpPr>
        <p:spPr>
          <a:xfrm>
            <a:off x="1722598" y="127819"/>
            <a:ext cx="7326943" cy="936171"/>
          </a:xfrm>
        </p:spPr>
        <p:txBody>
          <a:bodyPr anchor="ctr"/>
          <a:lstStyle/>
          <a:p>
            <a:pPr algn="l"/>
            <a:r>
              <a:rPr lang="en-IN" sz="1800" b="1" dirty="0">
                <a:solidFill>
                  <a:srgbClr val="000000"/>
                </a:solidFill>
                <a:latin typeface="Arial" panose="020B0604020202020204" pitchFamily="34" charset="0"/>
              </a:rPr>
              <a:t>Deployment – </a:t>
            </a:r>
            <a:r>
              <a:rPr lang="en-IN" sz="1800" b="1" dirty="0" err="1">
                <a:solidFill>
                  <a:srgbClr val="000000"/>
                </a:solidFill>
                <a:latin typeface="Arial" panose="020B0604020202020204" pitchFamily="34" charset="0"/>
              </a:rPr>
              <a:t>Streamlit</a:t>
            </a:r>
            <a:r>
              <a:rPr lang="en-IN" sz="1800" b="1" dirty="0">
                <a:solidFill>
                  <a:srgbClr val="000000"/>
                </a:solidFill>
                <a:latin typeface="Arial" panose="020B0604020202020204" pitchFamily="34" charset="0"/>
              </a:rPr>
              <a:t> App</a:t>
            </a:r>
            <a:endParaRPr lang="en-IN" dirty="0"/>
          </a:p>
        </p:txBody>
      </p:sp>
      <p:pic>
        <p:nvPicPr>
          <p:cNvPr id="3" name="Picture 2">
            <a:extLst>
              <a:ext uri="{FF2B5EF4-FFF2-40B4-BE49-F238E27FC236}">
                <a16:creationId xmlns:a16="http://schemas.microsoft.com/office/drawing/2014/main" id="{C1824F11-5C3C-7B34-0A3A-6A179F1D6676}"/>
              </a:ext>
            </a:extLst>
          </p:cNvPr>
          <p:cNvPicPr>
            <a:picLocks noChangeAspect="1"/>
          </p:cNvPicPr>
          <p:nvPr/>
        </p:nvPicPr>
        <p:blipFill>
          <a:blip r:embed="rId2"/>
          <a:stretch>
            <a:fillRect/>
          </a:stretch>
        </p:blipFill>
        <p:spPr>
          <a:xfrm>
            <a:off x="1775910" y="1063990"/>
            <a:ext cx="10101457" cy="5091003"/>
          </a:xfrm>
          <a:prstGeom prst="rect">
            <a:avLst/>
          </a:prstGeom>
        </p:spPr>
      </p:pic>
    </p:spTree>
    <p:extLst>
      <p:ext uri="{BB962C8B-B14F-4D97-AF65-F5344CB8AC3E}">
        <p14:creationId xmlns:p14="http://schemas.microsoft.com/office/powerpoint/2010/main" val="37985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00FE-AFD7-F1ED-ECB1-916DCD6A6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14C82-B296-34F7-384C-E5FD3BEC130D}"/>
              </a:ext>
            </a:extLst>
          </p:cNvPr>
          <p:cNvSpPr>
            <a:spLocks noGrp="1"/>
          </p:cNvSpPr>
          <p:nvPr>
            <p:ph type="title"/>
          </p:nvPr>
        </p:nvSpPr>
        <p:spPr>
          <a:xfrm>
            <a:off x="4512128" y="2593008"/>
            <a:ext cx="3167743" cy="1110343"/>
          </a:xfrm>
        </p:spPr>
        <p:txBody>
          <a:bodyPr anchor="ctr">
            <a:normAutofit/>
          </a:bodyPr>
          <a:lstStyle/>
          <a:p>
            <a:r>
              <a:rPr lang="en-IN" sz="2400" b="1" i="0" u="none" strike="noStrike" dirty="0">
                <a:solidFill>
                  <a:srgbClr val="000000"/>
                </a:solidFill>
                <a:effectLst/>
                <a:latin typeface="Arial" panose="020B0604020202020204" pitchFamily="34" charset="0"/>
              </a:rPr>
              <a:t>THANK YOU</a:t>
            </a:r>
            <a:endParaRPr lang="en-IN" sz="2400" dirty="0"/>
          </a:p>
        </p:txBody>
      </p:sp>
    </p:spTree>
    <p:extLst>
      <p:ext uri="{BB962C8B-B14F-4D97-AF65-F5344CB8AC3E}">
        <p14:creationId xmlns:p14="http://schemas.microsoft.com/office/powerpoint/2010/main" val="190998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BEB7-12DF-7F99-9CE7-B449AC278E65}"/>
              </a:ext>
            </a:extLst>
          </p:cNvPr>
          <p:cNvSpPr>
            <a:spLocks noGrp="1"/>
          </p:cNvSpPr>
          <p:nvPr>
            <p:ph type="title"/>
          </p:nvPr>
        </p:nvSpPr>
        <p:spPr/>
        <p:txBody>
          <a:bodyPr>
            <a:normAutofit/>
          </a:bodyPr>
          <a:lstStyle/>
          <a:p>
            <a:r>
              <a:rPr lang="en-US" b="1" i="0" u="none" strike="noStrike" dirty="0">
                <a:solidFill>
                  <a:srgbClr val="000000"/>
                </a:solidFill>
                <a:effectLst/>
                <a:latin typeface="Arial" panose="020B0604020202020204" pitchFamily="34" charset="0"/>
              </a:rPr>
              <a:t>AGENDA</a:t>
            </a:r>
            <a:endParaRPr lang="en-IN" sz="1800" dirty="0"/>
          </a:p>
        </p:txBody>
      </p:sp>
      <p:sp>
        <p:nvSpPr>
          <p:cNvPr id="3" name="Content Placeholder 2">
            <a:extLst>
              <a:ext uri="{FF2B5EF4-FFF2-40B4-BE49-F238E27FC236}">
                <a16:creationId xmlns:a16="http://schemas.microsoft.com/office/drawing/2014/main" id="{F13A8729-52A9-4033-F86A-C46E5535F5DA}"/>
              </a:ext>
            </a:extLst>
          </p:cNvPr>
          <p:cNvSpPr>
            <a:spLocks noGrp="1"/>
          </p:cNvSpPr>
          <p:nvPr>
            <p:ph idx="1"/>
          </p:nvPr>
        </p:nvSpPr>
        <p:spPr>
          <a:xfrm>
            <a:off x="1484310" y="2558845"/>
            <a:ext cx="10018713" cy="3505201"/>
          </a:xfrm>
        </p:spPr>
        <p:txBody>
          <a:bodyPr>
            <a:normAutofit/>
          </a:bodyPr>
          <a:lstStyle/>
          <a:p>
            <a:pPr fontAlgn="base">
              <a:spcBef>
                <a:spcPts val="1200"/>
              </a:spcBef>
              <a:buFont typeface="Arial" panose="020B0604020202020204" pitchFamily="34" charset="0"/>
              <a:buChar char="•"/>
            </a:pPr>
            <a:r>
              <a:rPr lang="en-US" sz="1800" b="1" dirty="0">
                <a:solidFill>
                  <a:srgbClr val="000000"/>
                </a:solidFill>
                <a:latin typeface="Arial" panose="020B0604020202020204" pitchFamily="34" charset="0"/>
              </a:rPr>
              <a:t>Objective</a:t>
            </a:r>
          </a:p>
          <a:p>
            <a:pPr fontAlgn="base">
              <a:spcBef>
                <a:spcPts val="1200"/>
              </a:spcBef>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Importance of id</a:t>
            </a:r>
            <a:r>
              <a:rPr lang="en-US" sz="1800" b="1" dirty="0">
                <a:solidFill>
                  <a:srgbClr val="000000"/>
                </a:solidFill>
                <a:latin typeface="Arial" panose="020B0604020202020204" pitchFamily="34" charset="0"/>
              </a:rPr>
              <a:t>entifying fish species</a:t>
            </a:r>
            <a:endParaRPr lang="en-US" sz="1800" b="1" i="0" u="none" strike="noStrike" dirty="0">
              <a:solidFill>
                <a:srgbClr val="000000"/>
              </a:solidFill>
              <a:effectLst/>
              <a:latin typeface="Arial" panose="020B0604020202020204" pitchFamily="34" charset="0"/>
            </a:endParaRPr>
          </a:p>
          <a:p>
            <a:pPr rtl="0" fontAlgn="base">
              <a:spcBef>
                <a:spcPts val="1200"/>
              </a:spcBef>
              <a:buFont typeface="Arial" panose="020B0604020202020204" pitchFamily="34" charset="0"/>
              <a:buChar char="•"/>
            </a:pPr>
            <a:r>
              <a:rPr lang="en-IN" sz="1800" b="1" dirty="0">
                <a:solidFill>
                  <a:srgbClr val="000000"/>
                </a:solidFill>
                <a:latin typeface="Arial" panose="020B0604020202020204" pitchFamily="34" charset="0"/>
              </a:rPr>
              <a:t>Datasets</a:t>
            </a:r>
          </a:p>
          <a:p>
            <a:pPr fontAlgn="base">
              <a:spcBef>
                <a:spcPts val="1200"/>
              </a:spcBef>
              <a:buFont typeface="Arial" panose="020B0604020202020204" pitchFamily="34" charset="0"/>
              <a:buChar char="•"/>
            </a:pPr>
            <a:r>
              <a:rPr lang="en-IN" sz="1800" b="1" dirty="0">
                <a:solidFill>
                  <a:srgbClr val="000000"/>
                </a:solidFill>
                <a:latin typeface="Arial" panose="020B0604020202020204" pitchFamily="34" charset="0"/>
              </a:rPr>
              <a:t>Data Preprocessing and Augmentation</a:t>
            </a:r>
          </a:p>
          <a:p>
            <a:pPr fontAlgn="base">
              <a:spcBef>
                <a:spcPts val="1200"/>
              </a:spcBef>
              <a:buFont typeface="Arial" panose="020B0604020202020204" pitchFamily="34" charset="0"/>
              <a:buChar char="•"/>
            </a:pPr>
            <a:r>
              <a:rPr lang="en-IN" sz="1800" b="1" dirty="0">
                <a:solidFill>
                  <a:srgbClr val="000000"/>
                </a:solidFill>
                <a:latin typeface="Arial" panose="020B0604020202020204" pitchFamily="34" charset="0"/>
              </a:rPr>
              <a:t>CNN Architecture &amp; Evaluation</a:t>
            </a:r>
          </a:p>
          <a:p>
            <a:pPr rtl="0" fontAlgn="base">
              <a:spcBef>
                <a:spcPts val="1200"/>
              </a:spcBef>
              <a:buFont typeface="Arial" panose="020B0604020202020204" pitchFamily="34" charset="0"/>
              <a:buChar char="•"/>
            </a:pPr>
            <a:r>
              <a:rPr lang="en-IN" sz="1800" b="1" dirty="0">
                <a:solidFill>
                  <a:srgbClr val="000000"/>
                </a:solidFill>
                <a:latin typeface="Arial" panose="020B0604020202020204" pitchFamily="34" charset="0"/>
              </a:rPr>
              <a:t>Pre-trained models &amp; Comparison</a:t>
            </a:r>
          </a:p>
          <a:p>
            <a:pPr rtl="0" fontAlgn="base">
              <a:spcBef>
                <a:spcPts val="1200"/>
              </a:spcBef>
              <a:buFont typeface="Arial" panose="020B0604020202020204" pitchFamily="34" charset="0"/>
              <a:buChar char="•"/>
            </a:pPr>
            <a:r>
              <a:rPr lang="en-IN" sz="1800" b="1" dirty="0">
                <a:solidFill>
                  <a:srgbClr val="000000"/>
                </a:solidFill>
                <a:latin typeface="Arial" panose="020B0604020202020204" pitchFamily="34" charset="0"/>
              </a:rPr>
              <a:t>Deployment</a:t>
            </a:r>
            <a:endParaRPr lang="en-US" sz="18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565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B0CB2-5FF7-C39E-BC1F-7B596A0B8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2D9ED-1E4D-7C32-1871-3017E44D47EC}"/>
              </a:ext>
            </a:extLst>
          </p:cNvPr>
          <p:cNvSpPr>
            <a:spLocks noGrp="1"/>
          </p:cNvSpPr>
          <p:nvPr>
            <p:ph type="title"/>
          </p:nvPr>
        </p:nvSpPr>
        <p:spPr/>
        <p:txBody>
          <a:bodyPr>
            <a:normAutofit/>
          </a:bodyPr>
          <a:lstStyle/>
          <a:p>
            <a:r>
              <a:rPr lang="en-US" b="1" i="0" u="none" strike="noStrike" dirty="0">
                <a:solidFill>
                  <a:srgbClr val="000000"/>
                </a:solidFill>
                <a:effectLst/>
                <a:latin typeface="Arial" panose="020B0604020202020204" pitchFamily="34" charset="0"/>
              </a:rPr>
              <a:t>OBJECTIVE</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IN" sz="1800" dirty="0"/>
          </a:p>
        </p:txBody>
      </p:sp>
      <p:sp>
        <p:nvSpPr>
          <p:cNvPr id="3" name="Content Placeholder 2">
            <a:extLst>
              <a:ext uri="{FF2B5EF4-FFF2-40B4-BE49-F238E27FC236}">
                <a16:creationId xmlns:a16="http://schemas.microsoft.com/office/drawing/2014/main" id="{C8B41C04-BE25-707B-3CED-2000A1DB554B}"/>
              </a:ext>
            </a:extLst>
          </p:cNvPr>
          <p:cNvSpPr>
            <a:spLocks noGrp="1"/>
          </p:cNvSpPr>
          <p:nvPr>
            <p:ph idx="1"/>
          </p:nvPr>
        </p:nvSpPr>
        <p:spPr>
          <a:xfrm>
            <a:off x="1484310" y="2448233"/>
            <a:ext cx="10018713" cy="3684637"/>
          </a:xfrm>
        </p:spPr>
        <p:txBody>
          <a:bodyPr>
            <a:normAutofit fontScale="85000" lnSpcReduction="20000"/>
          </a:bodyPr>
          <a:lstStyle/>
          <a:p>
            <a:pPr marL="0" indent="0">
              <a:buNone/>
            </a:pPr>
            <a:r>
              <a:rPr lang="en-IN" sz="2100" dirty="0">
                <a:solidFill>
                  <a:srgbClr val="000000"/>
                </a:solidFill>
                <a:latin typeface="Arial" panose="020B0604020202020204" pitchFamily="34" charset="0"/>
              </a:rPr>
              <a:t>This project focuses on classifying fish images into multiple categories using deep learning models. The task involves training a CNN from scratch and leveraging transfer learning with pre-trained models to enhance performance.  The project also includes saving models for later use and deploying a </a:t>
            </a:r>
            <a:r>
              <a:rPr lang="en-IN" sz="2100" dirty="0" err="1">
                <a:solidFill>
                  <a:srgbClr val="000000"/>
                </a:solidFill>
                <a:latin typeface="Arial" panose="020B0604020202020204" pitchFamily="34" charset="0"/>
              </a:rPr>
              <a:t>Streamlit</a:t>
            </a:r>
            <a:r>
              <a:rPr lang="en-IN" sz="2100" dirty="0">
                <a:solidFill>
                  <a:srgbClr val="000000"/>
                </a:solidFill>
                <a:latin typeface="Arial" panose="020B0604020202020204" pitchFamily="34" charset="0"/>
              </a:rPr>
              <a:t> application to predict fish categories from user-uploaded images.</a:t>
            </a:r>
          </a:p>
          <a:p>
            <a:pPr marL="0" indent="0">
              <a:buNone/>
            </a:pPr>
            <a:endParaRPr lang="en-IN" sz="1800" dirty="0">
              <a:solidFill>
                <a:srgbClr val="000000"/>
              </a:solidFill>
              <a:latin typeface="Arial" panose="020B0604020202020204" pitchFamily="34" charset="0"/>
            </a:endParaRPr>
          </a:p>
          <a:p>
            <a:pPr marL="0" indent="0">
              <a:buNone/>
            </a:pPr>
            <a:endParaRPr lang="en-IN" sz="1800" dirty="0">
              <a:solidFill>
                <a:srgbClr val="000000"/>
              </a:solidFill>
              <a:latin typeface="Arial" panose="020B0604020202020204" pitchFamily="34" charset="0"/>
            </a:endParaRPr>
          </a:p>
          <a:p>
            <a:pPr marL="0" indent="0">
              <a:buNone/>
            </a:pPr>
            <a:r>
              <a:rPr lang="en-IN" b="1" dirty="0"/>
              <a:t>Business Use Cases:</a:t>
            </a:r>
          </a:p>
          <a:p>
            <a:pPr lvl="0"/>
            <a:r>
              <a:rPr lang="en-IN" dirty="0"/>
              <a:t>Enhanced Accuracy: Determine the best model architecture for fish image classification.</a:t>
            </a:r>
          </a:p>
          <a:p>
            <a:pPr lvl="0"/>
            <a:r>
              <a:rPr lang="en-IN" dirty="0"/>
              <a:t>Deployment Ready: Create a user-friendly web application for real-time predictions.</a:t>
            </a:r>
          </a:p>
          <a:p>
            <a:pPr lvl="0"/>
            <a:r>
              <a:rPr lang="en-IN" dirty="0"/>
              <a:t>Model Comparison: Evaluate and compare metrics across models to select the most suitable approach for the task.</a:t>
            </a:r>
          </a:p>
          <a:p>
            <a:pPr marL="0" indent="0">
              <a:buNone/>
            </a:pPr>
            <a:endParaRPr lang="en-IN" sz="1800" dirty="0">
              <a:solidFill>
                <a:srgbClr val="000000"/>
              </a:solidFill>
              <a:latin typeface="Arial" panose="020B0604020202020204" pitchFamily="34" charset="0"/>
            </a:endParaRPr>
          </a:p>
          <a:p>
            <a:pPr rtl="0" fontAlgn="base">
              <a:spcAft>
                <a:spcPts val="12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0" indent="0">
              <a:buNone/>
            </a:pPr>
            <a:endParaRPr lang="en-US" sz="1800" b="0" i="0" u="none" strike="noStrike" dirty="0">
              <a:solidFill>
                <a:srgbClr val="000000"/>
              </a:solidFill>
              <a:effectLst/>
              <a:latin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12649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6F2F3-920F-603E-E568-AD017BDD9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F6B65-230C-8AB3-4508-AAF38B69A207}"/>
              </a:ext>
            </a:extLst>
          </p:cNvPr>
          <p:cNvSpPr>
            <a:spLocks noGrp="1"/>
          </p:cNvSpPr>
          <p:nvPr>
            <p:ph type="title"/>
          </p:nvPr>
        </p:nvSpPr>
        <p:spPr>
          <a:xfrm>
            <a:off x="1484311" y="685800"/>
            <a:ext cx="10018713" cy="1172497"/>
          </a:xfrm>
        </p:spPr>
        <p:txBody>
          <a:bodyPr>
            <a:normAutofit/>
          </a:bodyPr>
          <a:lstStyle/>
          <a:p>
            <a:r>
              <a:rPr lang="en-US" b="1" dirty="0">
                <a:solidFill>
                  <a:srgbClr val="000000"/>
                </a:solidFill>
                <a:latin typeface="Arial" panose="020B0604020202020204" pitchFamily="34" charset="0"/>
              </a:rPr>
              <a:t>Importance of identifying fish species</a:t>
            </a:r>
            <a:endParaRPr lang="en-IN" sz="1800" dirty="0"/>
          </a:p>
        </p:txBody>
      </p:sp>
      <p:sp>
        <p:nvSpPr>
          <p:cNvPr id="3" name="Content Placeholder 2">
            <a:extLst>
              <a:ext uri="{FF2B5EF4-FFF2-40B4-BE49-F238E27FC236}">
                <a16:creationId xmlns:a16="http://schemas.microsoft.com/office/drawing/2014/main" id="{C98F8334-D9DB-07CE-3EE7-6961ED14E6F1}"/>
              </a:ext>
            </a:extLst>
          </p:cNvPr>
          <p:cNvSpPr>
            <a:spLocks noGrp="1"/>
          </p:cNvSpPr>
          <p:nvPr>
            <p:ph idx="1"/>
          </p:nvPr>
        </p:nvSpPr>
        <p:spPr>
          <a:xfrm>
            <a:off x="1484310" y="1570703"/>
            <a:ext cx="10018713" cy="4601497"/>
          </a:xfrm>
        </p:spPr>
        <p:txBody>
          <a:bodyPr>
            <a:normAutofit/>
          </a:bodyPr>
          <a:lstStyle/>
          <a:p>
            <a:r>
              <a:rPr lang="en-US" sz="1800" dirty="0"/>
              <a:t>Marine Biology &amp; Ecology</a:t>
            </a:r>
          </a:p>
          <a:p>
            <a:r>
              <a:rPr lang="en-US" sz="1800" dirty="0"/>
              <a:t>Fisheries Management</a:t>
            </a:r>
          </a:p>
          <a:p>
            <a:r>
              <a:rPr lang="en-US" sz="1800" dirty="0"/>
              <a:t>Aquaculture &amp; Seafood Industry</a:t>
            </a:r>
          </a:p>
          <a:p>
            <a:r>
              <a:rPr lang="en-US" sz="1800" dirty="0"/>
              <a:t>Environmental Monitoring</a:t>
            </a:r>
          </a:p>
          <a:p>
            <a:r>
              <a:rPr lang="en-US" sz="1800" dirty="0"/>
              <a:t>Recreational &amp; Sport Fishing</a:t>
            </a:r>
          </a:p>
          <a:p>
            <a:r>
              <a:rPr lang="en-US" sz="1800" dirty="0"/>
              <a:t>Education &amp; Citizen Science</a:t>
            </a:r>
          </a:p>
          <a:p>
            <a:r>
              <a:rPr lang="en-US" sz="1800" dirty="0"/>
              <a:t>For public awareness and engagement in conservation</a:t>
            </a:r>
          </a:p>
          <a:p>
            <a:pPr marL="0" indent="0">
              <a:buNone/>
            </a:pPr>
            <a:endParaRPr lang="en-IN" sz="1800" dirty="0"/>
          </a:p>
        </p:txBody>
      </p:sp>
    </p:spTree>
    <p:extLst>
      <p:ext uri="{BB962C8B-B14F-4D97-AF65-F5344CB8AC3E}">
        <p14:creationId xmlns:p14="http://schemas.microsoft.com/office/powerpoint/2010/main" val="11868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2263D-CE45-93FB-5684-43F00D075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F6355-1F75-2A14-A781-FD1A817C5136}"/>
              </a:ext>
            </a:extLst>
          </p:cNvPr>
          <p:cNvSpPr>
            <a:spLocks noGrp="1"/>
          </p:cNvSpPr>
          <p:nvPr>
            <p:ph type="title"/>
          </p:nvPr>
        </p:nvSpPr>
        <p:spPr>
          <a:xfrm>
            <a:off x="1988632" y="420329"/>
            <a:ext cx="3274502" cy="1172497"/>
          </a:xfrm>
        </p:spPr>
        <p:txBody>
          <a:bodyPr>
            <a:normAutofit/>
          </a:bodyPr>
          <a:lstStyle/>
          <a:p>
            <a:r>
              <a:rPr lang="en-US" b="1" dirty="0">
                <a:solidFill>
                  <a:srgbClr val="000000"/>
                </a:solidFill>
                <a:latin typeface="Arial" panose="020B0604020202020204" pitchFamily="34" charset="0"/>
              </a:rPr>
              <a:t>Datasets</a:t>
            </a:r>
            <a:endParaRPr lang="en-IN" sz="1800" dirty="0"/>
          </a:p>
        </p:txBody>
      </p:sp>
      <p:pic>
        <p:nvPicPr>
          <p:cNvPr id="5" name="Picture 4">
            <a:extLst>
              <a:ext uri="{FF2B5EF4-FFF2-40B4-BE49-F238E27FC236}">
                <a16:creationId xmlns:a16="http://schemas.microsoft.com/office/drawing/2014/main" id="{54C76F34-5E73-0D14-58E0-26083EDA5391}"/>
              </a:ext>
            </a:extLst>
          </p:cNvPr>
          <p:cNvPicPr>
            <a:picLocks noChangeAspect="1"/>
          </p:cNvPicPr>
          <p:nvPr/>
        </p:nvPicPr>
        <p:blipFill>
          <a:blip r:embed="rId2"/>
          <a:stretch>
            <a:fillRect/>
          </a:stretch>
        </p:blipFill>
        <p:spPr>
          <a:xfrm>
            <a:off x="3294362" y="1858297"/>
            <a:ext cx="2632044" cy="3865815"/>
          </a:xfrm>
          <a:prstGeom prst="rect">
            <a:avLst/>
          </a:prstGeom>
        </p:spPr>
      </p:pic>
      <p:pic>
        <p:nvPicPr>
          <p:cNvPr id="7" name="Picture 6">
            <a:extLst>
              <a:ext uri="{FF2B5EF4-FFF2-40B4-BE49-F238E27FC236}">
                <a16:creationId xmlns:a16="http://schemas.microsoft.com/office/drawing/2014/main" id="{36CB63BF-2E9B-E091-1565-A773614544FE}"/>
              </a:ext>
            </a:extLst>
          </p:cNvPr>
          <p:cNvPicPr>
            <a:picLocks noChangeAspect="1"/>
          </p:cNvPicPr>
          <p:nvPr/>
        </p:nvPicPr>
        <p:blipFill>
          <a:blip r:embed="rId3"/>
          <a:stretch>
            <a:fillRect/>
          </a:stretch>
        </p:blipFill>
        <p:spPr>
          <a:xfrm>
            <a:off x="1461394" y="1858297"/>
            <a:ext cx="1663374" cy="1101985"/>
          </a:xfrm>
          <a:prstGeom prst="rect">
            <a:avLst/>
          </a:prstGeom>
        </p:spPr>
      </p:pic>
      <p:sp>
        <p:nvSpPr>
          <p:cNvPr id="10" name="Text Placeholder 3">
            <a:extLst>
              <a:ext uri="{FF2B5EF4-FFF2-40B4-BE49-F238E27FC236}">
                <a16:creationId xmlns:a16="http://schemas.microsoft.com/office/drawing/2014/main" id="{01736FB1-6559-FC6C-2B5B-0994F7817A56}"/>
              </a:ext>
            </a:extLst>
          </p:cNvPr>
          <p:cNvSpPr txBox="1">
            <a:spLocks/>
          </p:cNvSpPr>
          <p:nvPr/>
        </p:nvSpPr>
        <p:spPr>
          <a:xfrm>
            <a:off x="6134966" y="1563510"/>
            <a:ext cx="6002215" cy="4653101"/>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1400" b="1" dirty="0"/>
              <a:t>Expanding the Dataset Creatively</a:t>
            </a:r>
          </a:p>
          <a:p>
            <a:pPr marL="0" indent="0">
              <a:buNone/>
            </a:pPr>
            <a:r>
              <a:rPr lang="en-US" sz="1400" dirty="0"/>
              <a:t>A technique to artificially increase the size and diversity of your dataset by creating modified versions of existing samples.</a:t>
            </a:r>
          </a:p>
          <a:p>
            <a:pPr marL="0" indent="0">
              <a:buNone/>
            </a:pPr>
            <a:r>
              <a:rPr lang="en-US" sz="1400" b="1" dirty="0"/>
              <a:t>Common methods (especially for images):</a:t>
            </a:r>
          </a:p>
          <a:p>
            <a:pPr lvl="1"/>
            <a:r>
              <a:rPr lang="en-US" sz="1400" dirty="0"/>
              <a:t>Flipping, rotation, zooming, cropping</a:t>
            </a:r>
          </a:p>
          <a:p>
            <a:pPr lvl="1"/>
            <a:r>
              <a:rPr lang="en-US" sz="1400" dirty="0"/>
              <a:t>Translation, brightness/contrast adjustment</a:t>
            </a:r>
          </a:p>
          <a:p>
            <a:pPr lvl="1"/>
            <a:r>
              <a:rPr lang="en-US" sz="1400" dirty="0"/>
              <a:t>Noise injection, blur, color jittering</a:t>
            </a:r>
          </a:p>
          <a:p>
            <a:pPr marL="0" indent="0">
              <a:buNone/>
            </a:pPr>
            <a:r>
              <a:rPr lang="en-US" sz="1400" b="1" dirty="0"/>
              <a:t>Why it's needed:</a:t>
            </a:r>
          </a:p>
          <a:p>
            <a:pPr lvl="1"/>
            <a:r>
              <a:rPr lang="en-US" sz="1400" dirty="0"/>
              <a:t>Helps models generalize better to unseen data</a:t>
            </a:r>
          </a:p>
          <a:p>
            <a:pPr lvl="1"/>
            <a:r>
              <a:rPr lang="en-US" sz="1400" dirty="0"/>
              <a:t>Reduces overfitting, especially with small datasets</a:t>
            </a:r>
          </a:p>
          <a:p>
            <a:pPr lvl="1"/>
            <a:r>
              <a:rPr lang="en-US" sz="1400" dirty="0"/>
              <a:t>Simulates real-world variability without collecting new data</a:t>
            </a:r>
          </a:p>
          <a:p>
            <a:pPr lvl="1"/>
            <a:r>
              <a:rPr lang="en-US" sz="1400" dirty="0"/>
              <a:t>Improves robustness and accuracy</a:t>
            </a:r>
          </a:p>
          <a:p>
            <a:pPr marL="0" indent="0">
              <a:buNone/>
            </a:pPr>
            <a:endParaRPr lang="en-US" sz="1400" dirty="0"/>
          </a:p>
          <a:p>
            <a:pPr marL="0" indent="0">
              <a:buNone/>
            </a:pPr>
            <a:r>
              <a:rPr lang="en-US" sz="1400" dirty="0"/>
              <a:t>📌 </a:t>
            </a:r>
            <a:r>
              <a:rPr lang="en-US" sz="1400" i="1" dirty="0"/>
              <a:t>Imagine teaching a model to recognize a fish—it should still identify it whether it's flipped, zoomed, or slightly rotated.`</a:t>
            </a:r>
            <a:endParaRPr lang="en-US" sz="1400" dirty="0"/>
          </a:p>
        </p:txBody>
      </p:sp>
      <p:sp>
        <p:nvSpPr>
          <p:cNvPr id="11" name="Title 1">
            <a:extLst>
              <a:ext uri="{FF2B5EF4-FFF2-40B4-BE49-F238E27FC236}">
                <a16:creationId xmlns:a16="http://schemas.microsoft.com/office/drawing/2014/main" id="{10451047-BF40-6A4F-F889-591ADF6F2FEE}"/>
              </a:ext>
            </a:extLst>
          </p:cNvPr>
          <p:cNvSpPr txBox="1">
            <a:spLocks/>
          </p:cNvSpPr>
          <p:nvPr/>
        </p:nvSpPr>
        <p:spPr>
          <a:xfrm>
            <a:off x="5471694" y="420328"/>
            <a:ext cx="6265594" cy="117249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Arial" panose="020B0604020202020204" pitchFamily="34" charset="0"/>
                <a:cs typeface="Arial" panose="020B0604020202020204" pitchFamily="34" charset="0"/>
              </a:rPr>
              <a:t>Data Augmentation</a:t>
            </a: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523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840F7B-755B-BBBB-9CEB-DD715BE197DB}"/>
              </a:ext>
            </a:extLst>
          </p:cNvPr>
          <p:cNvSpPr txBox="1">
            <a:spLocks/>
          </p:cNvSpPr>
          <p:nvPr/>
        </p:nvSpPr>
        <p:spPr>
          <a:xfrm>
            <a:off x="1376156" y="114857"/>
            <a:ext cx="10018713" cy="1192833"/>
          </a:xfrm>
          <a:prstGeom prst="rect">
            <a:avLst/>
          </a:prstGeom>
        </p:spPr>
        <p:txBody>
          <a:bodyP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000000"/>
                </a:solidFill>
                <a:latin typeface="Arial" panose="020B0604020202020204" pitchFamily="34" charset="0"/>
              </a:rPr>
              <a:t>Data Pre-processing &amp; Augmentation</a:t>
            </a:r>
          </a:p>
        </p:txBody>
      </p:sp>
      <p:pic>
        <p:nvPicPr>
          <p:cNvPr id="5" name="Picture 4">
            <a:extLst>
              <a:ext uri="{FF2B5EF4-FFF2-40B4-BE49-F238E27FC236}">
                <a16:creationId xmlns:a16="http://schemas.microsoft.com/office/drawing/2014/main" id="{0ACEF9EB-9691-362F-E106-97AE5241C630}"/>
              </a:ext>
            </a:extLst>
          </p:cNvPr>
          <p:cNvPicPr>
            <a:picLocks noChangeAspect="1"/>
          </p:cNvPicPr>
          <p:nvPr/>
        </p:nvPicPr>
        <p:blipFill>
          <a:blip r:embed="rId2"/>
          <a:stretch>
            <a:fillRect/>
          </a:stretch>
        </p:blipFill>
        <p:spPr>
          <a:xfrm>
            <a:off x="1563330" y="1053901"/>
            <a:ext cx="4827638" cy="4958523"/>
          </a:xfrm>
          <a:prstGeom prst="rect">
            <a:avLst/>
          </a:prstGeom>
        </p:spPr>
      </p:pic>
      <p:pic>
        <p:nvPicPr>
          <p:cNvPr id="7" name="Picture 6">
            <a:extLst>
              <a:ext uri="{FF2B5EF4-FFF2-40B4-BE49-F238E27FC236}">
                <a16:creationId xmlns:a16="http://schemas.microsoft.com/office/drawing/2014/main" id="{374FC2AB-DE34-DDC3-802F-E36C987047B0}"/>
              </a:ext>
            </a:extLst>
          </p:cNvPr>
          <p:cNvPicPr>
            <a:picLocks noChangeAspect="1"/>
          </p:cNvPicPr>
          <p:nvPr/>
        </p:nvPicPr>
        <p:blipFill>
          <a:blip r:embed="rId3"/>
          <a:stretch>
            <a:fillRect/>
          </a:stretch>
        </p:blipFill>
        <p:spPr>
          <a:xfrm>
            <a:off x="6749409" y="1053901"/>
            <a:ext cx="4827638" cy="4958523"/>
          </a:xfrm>
          <a:prstGeom prst="rect">
            <a:avLst/>
          </a:prstGeom>
        </p:spPr>
      </p:pic>
    </p:spTree>
    <p:extLst>
      <p:ext uri="{BB962C8B-B14F-4D97-AF65-F5344CB8AC3E}">
        <p14:creationId xmlns:p14="http://schemas.microsoft.com/office/powerpoint/2010/main" val="61115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BE71-AE21-AD7C-1D65-4165ABCF6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D8F70-BC60-44E0-3EF3-BC2EA57D9A2D}"/>
              </a:ext>
            </a:extLst>
          </p:cNvPr>
          <p:cNvSpPr>
            <a:spLocks noGrp="1"/>
          </p:cNvSpPr>
          <p:nvPr>
            <p:ph type="title"/>
          </p:nvPr>
        </p:nvSpPr>
        <p:spPr>
          <a:xfrm>
            <a:off x="1694855" y="113071"/>
            <a:ext cx="10339829" cy="1371600"/>
          </a:xfrm>
        </p:spPr>
        <p:txBody>
          <a:bodyPr>
            <a:normAutofit/>
          </a:bodyPr>
          <a:lstStyle/>
          <a:p>
            <a:pPr algn="l"/>
            <a:r>
              <a:rPr lang="en-US" sz="1800" b="1" i="0" u="none" strike="noStrike" dirty="0">
                <a:solidFill>
                  <a:srgbClr val="000000"/>
                </a:solidFill>
                <a:effectLst/>
                <a:latin typeface="Arial" panose="020B0604020202020204" pitchFamily="34" charset="0"/>
              </a:rPr>
              <a:t>CNN Architecture</a:t>
            </a:r>
            <a:br>
              <a:rPr lang="en-US" sz="1800" b="1" i="0" u="none" strike="noStrike" dirty="0">
                <a:solidFill>
                  <a:srgbClr val="000000"/>
                </a:solidFill>
                <a:effectLst/>
                <a:latin typeface="Arial" panose="020B0604020202020204" pitchFamily="34" charset="0"/>
              </a:rPr>
            </a:br>
            <a:br>
              <a:rPr lang="en-US" sz="1800" b="1" i="0" u="none" strike="noStrike" dirty="0">
                <a:solidFill>
                  <a:srgbClr val="000000"/>
                </a:solidFill>
                <a:effectLst/>
                <a:latin typeface="Arial" panose="020B0604020202020204" pitchFamily="34" charset="0"/>
              </a:rPr>
            </a:br>
            <a:r>
              <a:rPr lang="en-US" sz="1600" dirty="0"/>
              <a:t>Convolutional Neural Networks (CNNs) are the backbone of modern image recognition. They mimic how our visual cortex processes patterns—like edges, textures, and shapes—and learn to classify images based on those features.</a:t>
            </a:r>
            <a:br>
              <a:rPr lang="en-IN" sz="1600" dirty="0">
                <a:ea typeface="Aptos" panose="020B0004020202020204" pitchFamily="34" charset="0"/>
                <a:cs typeface="Times New Roman" panose="02020603050405020304" pitchFamily="18" charset="0"/>
              </a:rPr>
            </a:br>
            <a:endParaRPr lang="en-IN" sz="1600" dirty="0"/>
          </a:p>
        </p:txBody>
      </p:sp>
      <p:sp>
        <p:nvSpPr>
          <p:cNvPr id="4" name="Text Placeholder 3">
            <a:extLst>
              <a:ext uri="{FF2B5EF4-FFF2-40B4-BE49-F238E27FC236}">
                <a16:creationId xmlns:a16="http://schemas.microsoft.com/office/drawing/2014/main" id="{D34311F1-AC17-FB14-AD09-2BB7D0B41E74}"/>
              </a:ext>
            </a:extLst>
          </p:cNvPr>
          <p:cNvSpPr>
            <a:spLocks noGrp="1"/>
          </p:cNvSpPr>
          <p:nvPr>
            <p:ph type="body" sz="half" idx="2"/>
          </p:nvPr>
        </p:nvSpPr>
        <p:spPr>
          <a:xfrm>
            <a:off x="1773511" y="1989311"/>
            <a:ext cx="9887544" cy="3939541"/>
          </a:xfrm>
        </p:spPr>
        <p:txBody>
          <a:bodyPr>
            <a:noAutofit/>
          </a:bodyPr>
          <a:lstStyle/>
          <a:p>
            <a:pPr algn="l"/>
            <a:r>
              <a:rPr lang="en-IN" sz="1200" b="1" dirty="0"/>
              <a:t>Step-by-Step Process</a:t>
            </a:r>
            <a:endParaRPr lang="en-IN" sz="1200" dirty="0"/>
          </a:p>
          <a:p>
            <a:pPr lvl="0" algn="l"/>
            <a:r>
              <a:rPr lang="en-IN" sz="1200" b="1" dirty="0"/>
              <a:t>Input Image</a:t>
            </a:r>
            <a:endParaRPr lang="en-IN" sz="1200" dirty="0"/>
          </a:p>
          <a:p>
            <a:pPr lvl="1"/>
            <a:r>
              <a:rPr lang="en-IN" dirty="0"/>
              <a:t>Treated as a matrix of pixel values (e.g., 224×224×3 for RGB images)</a:t>
            </a:r>
          </a:p>
          <a:p>
            <a:pPr lvl="0" algn="l"/>
            <a:r>
              <a:rPr lang="en-IN" sz="1200" b="1" dirty="0"/>
              <a:t>Convolution Operation</a:t>
            </a:r>
            <a:endParaRPr lang="en-IN" sz="1200" dirty="0"/>
          </a:p>
          <a:p>
            <a:pPr lvl="1"/>
            <a:r>
              <a:rPr lang="en-IN" dirty="0"/>
              <a:t>Filters slide over the image to detect patterns like edges or textures</a:t>
            </a:r>
          </a:p>
          <a:p>
            <a:pPr lvl="1"/>
            <a:r>
              <a:rPr lang="en-IN" dirty="0"/>
              <a:t>Each filter produces a </a:t>
            </a:r>
            <a:r>
              <a:rPr lang="en-IN" b="1" dirty="0"/>
              <a:t>feature map</a:t>
            </a:r>
            <a:endParaRPr lang="en-IN" dirty="0"/>
          </a:p>
          <a:p>
            <a:pPr lvl="0" algn="l"/>
            <a:r>
              <a:rPr lang="en-IN" sz="1200" b="1" dirty="0"/>
              <a:t>Activation Function (ReLU)</a:t>
            </a:r>
            <a:endParaRPr lang="en-IN" sz="1200" dirty="0"/>
          </a:p>
          <a:p>
            <a:pPr lvl="1"/>
            <a:r>
              <a:rPr lang="en-IN" dirty="0"/>
              <a:t>Applies max(0, x) to introduce non-linearity</a:t>
            </a:r>
          </a:p>
          <a:p>
            <a:pPr lvl="1"/>
            <a:r>
              <a:rPr lang="en-IN" dirty="0"/>
              <a:t>Helps the network learn complex relationships</a:t>
            </a:r>
          </a:p>
          <a:p>
            <a:pPr lvl="0" algn="l"/>
            <a:r>
              <a:rPr lang="en-IN" sz="1200" b="1" dirty="0"/>
              <a:t>Pooling (Max/Average)</a:t>
            </a:r>
            <a:endParaRPr lang="en-IN" sz="1200" dirty="0"/>
          </a:p>
          <a:p>
            <a:pPr lvl="1"/>
            <a:r>
              <a:rPr lang="en-IN" dirty="0" err="1"/>
              <a:t>Downsamples</a:t>
            </a:r>
            <a:r>
              <a:rPr lang="en-IN" dirty="0"/>
              <a:t> feature maps (e.g., 2×2 max pooling)</a:t>
            </a:r>
          </a:p>
          <a:p>
            <a:pPr lvl="1"/>
            <a:r>
              <a:rPr lang="en-IN" dirty="0"/>
              <a:t>Reduces computation and retains key features</a:t>
            </a:r>
          </a:p>
          <a:p>
            <a:pPr lvl="0" algn="l"/>
            <a:r>
              <a:rPr lang="en-IN" sz="1200" b="1" dirty="0"/>
              <a:t>Flattening </a:t>
            </a:r>
            <a:endParaRPr lang="en-IN" sz="1200" dirty="0"/>
          </a:p>
          <a:p>
            <a:pPr lvl="1"/>
            <a:r>
              <a:rPr lang="en-IN" dirty="0"/>
              <a:t>Converts pooled feature maps into a 1D vector</a:t>
            </a:r>
          </a:p>
          <a:p>
            <a:pPr lvl="0" algn="l"/>
            <a:r>
              <a:rPr lang="en-IN" sz="1200" b="1" dirty="0"/>
              <a:t>Fully Connected Layers</a:t>
            </a:r>
            <a:endParaRPr lang="en-IN" sz="1200" dirty="0"/>
          </a:p>
          <a:p>
            <a:pPr lvl="0" algn="l"/>
            <a:r>
              <a:rPr lang="en-IN" sz="1200" dirty="0"/>
              <a:t>Uses learned features to classify the image</a:t>
            </a:r>
          </a:p>
          <a:p>
            <a:pPr lvl="0" algn="l"/>
            <a:r>
              <a:rPr lang="en-IN" sz="1200" dirty="0"/>
              <a:t>Final layer often uses </a:t>
            </a:r>
            <a:r>
              <a:rPr lang="en-IN" sz="1200" b="1" dirty="0" err="1"/>
              <a:t>Softmax</a:t>
            </a:r>
            <a:r>
              <a:rPr lang="en-IN" sz="1200" dirty="0"/>
              <a:t> to output probabilities for each class</a:t>
            </a:r>
          </a:p>
          <a:p>
            <a:pPr marL="285750" indent="-285750" algn="l">
              <a:buFont typeface="Arial" panose="020B0604020202020204" pitchFamily="34" charset="0"/>
              <a:buChar char="•"/>
            </a:pPr>
            <a:endParaRPr lang="en-US" sz="1200" dirty="0">
              <a:cs typeface="Times New Roman" panose="02020603050405020304" pitchFamily="18" charset="0"/>
            </a:endParaRPr>
          </a:p>
        </p:txBody>
      </p:sp>
      <p:sp>
        <p:nvSpPr>
          <p:cNvPr id="18" name="AutoShape 12" descr="Uploaded image">
            <a:extLst>
              <a:ext uri="{FF2B5EF4-FFF2-40B4-BE49-F238E27FC236}">
                <a16:creationId xmlns:a16="http://schemas.microsoft.com/office/drawing/2014/main" id="{AD21EE3D-A881-B192-2A56-0B1934BAB0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0" name="Picture 16">
            <a:extLst>
              <a:ext uri="{FF2B5EF4-FFF2-40B4-BE49-F238E27FC236}">
                <a16:creationId xmlns:a16="http://schemas.microsoft.com/office/drawing/2014/main" id="{42D070C5-6048-3EFA-2D8B-FD6031AA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769" y="2065962"/>
            <a:ext cx="5148416" cy="343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8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F5267-8821-3969-1C32-E9FB7BD8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033A2-E361-92B5-BA7F-B5CE6B7764C0}"/>
              </a:ext>
            </a:extLst>
          </p:cNvPr>
          <p:cNvSpPr>
            <a:spLocks noGrp="1"/>
          </p:cNvSpPr>
          <p:nvPr>
            <p:ph type="title"/>
          </p:nvPr>
        </p:nvSpPr>
        <p:spPr>
          <a:xfrm>
            <a:off x="1586701" y="0"/>
            <a:ext cx="5426158" cy="957943"/>
          </a:xfrm>
        </p:spPr>
        <p:txBody>
          <a:bodyPr/>
          <a:lstStyle/>
          <a:p>
            <a:pPr algn="l"/>
            <a:r>
              <a:rPr lang="en-US" sz="1800" b="1" i="0" u="none" strike="noStrike" dirty="0">
                <a:solidFill>
                  <a:srgbClr val="000000"/>
                </a:solidFill>
                <a:effectLst/>
                <a:latin typeface="Arial" panose="020B0604020202020204" pitchFamily="34" charset="0"/>
              </a:rPr>
              <a:t>CNN Model Evaluation</a:t>
            </a:r>
            <a:endParaRPr lang="en-IN" dirty="0"/>
          </a:p>
        </p:txBody>
      </p:sp>
      <p:pic>
        <p:nvPicPr>
          <p:cNvPr id="4" name="Picture 3">
            <a:extLst>
              <a:ext uri="{FF2B5EF4-FFF2-40B4-BE49-F238E27FC236}">
                <a16:creationId xmlns:a16="http://schemas.microsoft.com/office/drawing/2014/main" id="{B3D1FD0B-866A-5CE2-F68D-37129E298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897" y="1615268"/>
            <a:ext cx="9941852" cy="4142438"/>
          </a:xfrm>
          <a:prstGeom prst="rect">
            <a:avLst/>
          </a:prstGeom>
        </p:spPr>
      </p:pic>
    </p:spTree>
    <p:extLst>
      <p:ext uri="{BB962C8B-B14F-4D97-AF65-F5344CB8AC3E}">
        <p14:creationId xmlns:p14="http://schemas.microsoft.com/office/powerpoint/2010/main" val="45539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CAB13-A6A8-5BF8-3F5E-A184E262F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6163B-2761-34F8-FC15-219BB5B1D645}"/>
              </a:ext>
            </a:extLst>
          </p:cNvPr>
          <p:cNvSpPr>
            <a:spLocks noGrp="1"/>
          </p:cNvSpPr>
          <p:nvPr>
            <p:ph type="title"/>
          </p:nvPr>
        </p:nvSpPr>
        <p:spPr>
          <a:xfrm>
            <a:off x="1586701" y="0"/>
            <a:ext cx="5426158" cy="957943"/>
          </a:xfrm>
        </p:spPr>
        <p:txBody>
          <a:bodyPr/>
          <a:lstStyle/>
          <a:p>
            <a:pPr algn="l"/>
            <a:r>
              <a:rPr lang="en-US" sz="1800" b="1" i="0" u="none" strike="noStrike" dirty="0">
                <a:solidFill>
                  <a:srgbClr val="000000"/>
                </a:solidFill>
                <a:effectLst/>
                <a:latin typeface="Arial" panose="020B0604020202020204" pitchFamily="34" charset="0"/>
              </a:rPr>
              <a:t>CNN Model Evaluation</a:t>
            </a:r>
            <a:endParaRPr lang="en-IN" dirty="0"/>
          </a:p>
        </p:txBody>
      </p:sp>
      <p:pic>
        <p:nvPicPr>
          <p:cNvPr id="8" name="Picture 7">
            <a:extLst>
              <a:ext uri="{FF2B5EF4-FFF2-40B4-BE49-F238E27FC236}">
                <a16:creationId xmlns:a16="http://schemas.microsoft.com/office/drawing/2014/main" id="{7942DC6D-7A20-2E2D-2445-F9BA1ACFA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231" y="1446964"/>
            <a:ext cx="5211097" cy="3834194"/>
          </a:xfrm>
          <a:prstGeom prst="rect">
            <a:avLst/>
          </a:prstGeom>
        </p:spPr>
      </p:pic>
      <p:pic>
        <p:nvPicPr>
          <p:cNvPr id="10" name="Picture 9">
            <a:extLst>
              <a:ext uri="{FF2B5EF4-FFF2-40B4-BE49-F238E27FC236}">
                <a16:creationId xmlns:a16="http://schemas.microsoft.com/office/drawing/2014/main" id="{93B2AA95-EAB6-DB9D-8FC3-BF6434C13ED3}"/>
              </a:ext>
            </a:extLst>
          </p:cNvPr>
          <p:cNvPicPr>
            <a:picLocks noChangeAspect="1"/>
          </p:cNvPicPr>
          <p:nvPr/>
        </p:nvPicPr>
        <p:blipFill>
          <a:blip r:embed="rId3"/>
          <a:stretch>
            <a:fillRect/>
          </a:stretch>
        </p:blipFill>
        <p:spPr>
          <a:xfrm>
            <a:off x="1535993" y="1446964"/>
            <a:ext cx="5211097" cy="3834194"/>
          </a:xfrm>
          <a:prstGeom prst="rect">
            <a:avLst/>
          </a:prstGeom>
        </p:spPr>
      </p:pic>
    </p:spTree>
    <p:extLst>
      <p:ext uri="{BB962C8B-B14F-4D97-AF65-F5344CB8AC3E}">
        <p14:creationId xmlns:p14="http://schemas.microsoft.com/office/powerpoint/2010/main" val="1360903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334</TotalTime>
  <Words>458</Words>
  <Application>Microsoft Office PowerPoint</Application>
  <PresentationFormat>Widescreen</PresentationFormat>
  <Paragraphs>68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Corbel</vt:lpstr>
      <vt:lpstr>Times New Roman</vt:lpstr>
      <vt:lpstr>Parallax</vt:lpstr>
      <vt:lpstr>Multiclass Fish Image Classification</vt:lpstr>
      <vt:lpstr>AGENDA</vt:lpstr>
      <vt:lpstr>OBJECTIVE  </vt:lpstr>
      <vt:lpstr>Importance of identifying fish species</vt:lpstr>
      <vt:lpstr>Datasets</vt:lpstr>
      <vt:lpstr>PowerPoint Presentation</vt:lpstr>
      <vt:lpstr>CNN Architecture  Convolutional Neural Networks (CNNs) are the backbone of modern image recognition. They mimic how our visual cortex processes patterns—like edges, textures, and shapes—and learn to classify images based on those features. </vt:lpstr>
      <vt:lpstr>CNN Model Evaluation</vt:lpstr>
      <vt:lpstr>CNN Model Evaluation</vt:lpstr>
      <vt:lpstr>Pre-trained models &amp; Comparison</vt:lpstr>
      <vt:lpstr>Deployment – Streamlit App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Prabhakaran P</dc:creator>
  <cp:lastModifiedBy>Prabhakaran P</cp:lastModifiedBy>
  <cp:revision>9</cp:revision>
  <dcterms:created xsi:type="dcterms:W3CDTF">2025-02-25T14:49:08Z</dcterms:created>
  <dcterms:modified xsi:type="dcterms:W3CDTF">2025-07-10T06:55:40Z</dcterms:modified>
</cp:coreProperties>
</file>